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994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OlivIA: Tutor Inteligente Interactivo Basado en RAG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49779"/>
            <a:ext cx="762738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Este proyecto busca desarrollar un Tutor Inteligente Interactivo basado en RAG para apoyar a estudiantes cubanos en la preparación de sus exámenes de ingreso a la universidad. Se especializará en Matemática, Español-Literatura e Historia, ofreciendo una plataforma conversacional y dinámica que facilite el estudio autónomo y la comprensión profunda de los contenidos académicos clave.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7927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Evaluación del Tutor Inteligente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29608"/>
            <a:ext cx="7627382" cy="2920603"/>
          </a:xfrm>
          <a:prstGeom prst="roundRect">
            <a:avLst>
              <a:gd name="adj" fmla="val 1112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3537228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367474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Calidad de la Recuperación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3674745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Precisión, Recall, F1-score, NDCG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4505682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68904" y="464319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Rendimiento de la Generación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4643199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Precisión Factual, Coherencia, Fluidez, Pedagogía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5474137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68904" y="5611654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Robustez y Conversación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5611654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Manejo de errores, fluidez conversacional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968" y="574000"/>
            <a:ext cx="7307104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Objetivos del Tutor Inteligente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16968" y="1573649"/>
            <a:ext cx="469583" cy="469582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976" y="1602462"/>
            <a:ext cx="329565" cy="4119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95267" y="1645325"/>
            <a:ext cx="309217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Asistencia en Contenidos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895267" y="2113717"/>
            <a:ext cx="700456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Responder preguntas conceptuales, explicar temas complejos y proporcionar ejemplos ilustrativos.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16968" y="3198852"/>
            <a:ext cx="469583" cy="469582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976" y="3227665"/>
            <a:ext cx="329565" cy="4119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95267" y="3270528"/>
            <a:ext cx="435614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Soporte en Resolución de Ejercicios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895267" y="3738920"/>
            <a:ext cx="700456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Guiar paso a paso, ofrecer ejercicios de práctica y proporcionar retroalimentación constructiva.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16968" y="4824055"/>
            <a:ext cx="469583" cy="469582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76" y="4852868"/>
            <a:ext cx="329565" cy="4119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95267" y="4895731"/>
            <a:ext cx="35569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Interacción y Personalización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895267" y="5364123"/>
            <a:ext cx="700456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Mantener contexto conversacional y adaptar el nivel de explicación al estudiante.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16968" y="6449258"/>
            <a:ext cx="469583" cy="469582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76" y="6478072"/>
            <a:ext cx="329565" cy="41195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95267" y="6520934"/>
            <a:ext cx="2925723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Acceso al Conocimiento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6895267" y="6989326"/>
            <a:ext cx="700456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Asegurar información curada de fuentes académicas y capacidad de actualización dinámica.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39691"/>
            <a:ext cx="693551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Alcance Inicial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77321"/>
            <a:ext cx="3705463" cy="2668072"/>
          </a:xfrm>
          <a:prstGeom prst="roundRect">
            <a:avLst>
              <a:gd name="adj" fmla="val 1218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6015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Asignaturas Cubiertas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087648"/>
            <a:ext cx="325707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Matemática, Español-Literatura e Historia, enfocadas en temas clave para exámenes de ingreso cubanos.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377321"/>
            <a:ext cx="3705463" cy="2668072"/>
          </a:xfrm>
          <a:prstGeom prst="roundRect">
            <a:avLst>
              <a:gd name="adj" fmla="val 1218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6015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Tipos de Interacción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087648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Preguntas directas, explicaciones, ejemplos, presentación y corrección de ejercicios simples y medios.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261967"/>
            <a:ext cx="7627382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486162"/>
            <a:ext cx="32089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Fuentes de Conocimiento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972294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Textos estructurados de libros de texto oficiales y guías preuniversitarias cubanas.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45149"/>
            <a:ext cx="78995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Fuentes de Conocimiento Clave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99353"/>
            <a:ext cx="36496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Fuentes Primarias (Oficiales)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97216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Programas de Estudio Oficiales (MES/MINED).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39459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Libros de Texto de Preuniversitario (Ediciones Nacionales).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6374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Guías y Folletos de Preparación para Exámenes.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58617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Archivos de Exámenes de Ingreso de Años Anteriores.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399353"/>
            <a:ext cx="51469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Fuentes Secundarias (Complementarias)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397216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Publicaciones Académicas Cubanas.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Enciclopedias y Diccionarios de Referencia.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Bases de Datos de Ejercicios y Problemas.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Grafos de Conocimiento Pre-existentes (adaptables).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566189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Recursos Web Confiables (con validación).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531" y="523399"/>
            <a:ext cx="7815739" cy="1248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Preparación de la Base de Conocimiento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531" y="2056448"/>
            <a:ext cx="948809" cy="14124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3899" y="2246114"/>
            <a:ext cx="314325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Recopilación y Digitalización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83899" y="2672001"/>
            <a:ext cx="6582370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Inventario de fuentes, adquisición y digitalización (escaneo y OCR) de materiales impresos.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531" y="3468886"/>
            <a:ext cx="948809" cy="14124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3899" y="3658553"/>
            <a:ext cx="4684395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Procesamiento del Lenguaje Natural (NLP)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83899" y="4084439"/>
            <a:ext cx="6582370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Limpieza, normalización, tokenización, lematización y remoción de stop words.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531" y="4881324"/>
            <a:ext cx="948809" cy="14124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3899" y="5070991"/>
            <a:ext cx="3730109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Representación del Conocimiento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83899" y="5496878"/>
            <a:ext cx="6582370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Construcción de Grafos de Conocimiento (KG) con entidades y relaciones.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531" y="6293763"/>
            <a:ext cx="948809" cy="14124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83899" y="6483429"/>
            <a:ext cx="4192786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Segmentación Estratégica (Chunking)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383899" y="6909316"/>
            <a:ext cx="6582370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Dividir el texto en chunks con metadatos para el módulo recuperador.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67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798" y="2900958"/>
            <a:ext cx="6964561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Diseño del Módulo Recuperador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65798" y="5912763"/>
            <a:ext cx="13298805" cy="22860"/>
          </a:xfrm>
          <a:prstGeom prst="roundRect">
            <a:avLst>
              <a:gd name="adj" fmla="val 1248292"/>
            </a:avLst>
          </a:prstGeom>
          <a:solidFill>
            <a:srgbClr val="BACFDD"/>
          </a:solidFill>
          <a:ln/>
        </p:spPr>
      </p:sp>
      <p:sp>
        <p:nvSpPr>
          <p:cNvPr id="5" name="Shape 2"/>
          <p:cNvSpPr/>
          <p:nvPr/>
        </p:nvSpPr>
        <p:spPr>
          <a:xfrm>
            <a:off x="3919418" y="5342156"/>
            <a:ext cx="22860" cy="570667"/>
          </a:xfrm>
          <a:prstGeom prst="roundRect">
            <a:avLst>
              <a:gd name="adj" fmla="val 1248292"/>
            </a:avLst>
          </a:prstGeom>
          <a:solidFill>
            <a:srgbClr val="BACFDD"/>
          </a:solidFill>
          <a:ln/>
        </p:spPr>
      </p:sp>
      <p:sp>
        <p:nvSpPr>
          <p:cNvPr id="6" name="Shape 3"/>
          <p:cNvSpPr/>
          <p:nvPr/>
        </p:nvSpPr>
        <p:spPr>
          <a:xfrm>
            <a:off x="3716893" y="5698748"/>
            <a:ext cx="428030" cy="428030"/>
          </a:xfrm>
          <a:prstGeom prst="roundRect">
            <a:avLst>
              <a:gd name="adj" fmla="val 6666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780711" y="5725001"/>
            <a:ext cx="30027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679502" y="3812024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Indexación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55940" y="4238863"/>
            <a:ext cx="6150173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Segmentación de documentos (chunking) y vectorización con modelos de embedding. Almacenamiento en base de datos vectorial.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532" y="5912703"/>
            <a:ext cx="22860" cy="570667"/>
          </a:xfrm>
          <a:prstGeom prst="roundRect">
            <a:avLst>
              <a:gd name="adj" fmla="val 1248292"/>
            </a:avLst>
          </a:prstGeom>
          <a:solidFill>
            <a:srgbClr val="BACFDD"/>
          </a:solidFill>
          <a:ln/>
        </p:spPr>
      </p:sp>
      <p:sp>
        <p:nvSpPr>
          <p:cNvPr id="11" name="Shape 8"/>
          <p:cNvSpPr/>
          <p:nvPr/>
        </p:nvSpPr>
        <p:spPr>
          <a:xfrm>
            <a:off x="7101007" y="5698748"/>
            <a:ext cx="428030" cy="428030"/>
          </a:xfrm>
          <a:prstGeom prst="roundRect">
            <a:avLst>
              <a:gd name="adj" fmla="val 6666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4824" y="5725001"/>
            <a:ext cx="30027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5730359" y="6673691"/>
            <a:ext cx="3169444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Mecanismo de Recuperación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40054" y="7100530"/>
            <a:ext cx="6150173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Búsqueda de similitud (densa, híbrida o basada en KG) para encontrar chunks relevantes.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87764" y="5342156"/>
            <a:ext cx="22860" cy="570667"/>
          </a:xfrm>
          <a:prstGeom prst="roundRect">
            <a:avLst>
              <a:gd name="adj" fmla="val 1248292"/>
            </a:avLst>
          </a:prstGeom>
          <a:solidFill>
            <a:srgbClr val="BACFDD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85239" y="5698748"/>
            <a:ext cx="428030" cy="428030"/>
          </a:xfrm>
          <a:prstGeom prst="roundRect">
            <a:avLst>
              <a:gd name="adj" fmla="val 6666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49057" y="5725001"/>
            <a:ext cx="30027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115663" y="4116348"/>
            <a:ext cx="3167182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Procesamiento de Consultas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24167" y="4543187"/>
            <a:ext cx="6150293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Análisis de intención, extracción de entidades, reescritura y expansión de consultas.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01735"/>
            <a:ext cx="73055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Diseño del Módulo Generador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539365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2032" y="2539365"/>
            <a:ext cx="50309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Selección del Modelo de Lenguaje (LLM)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3025497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Criterios de rendimiento en español, capacidad de razonamiento, tamaño y costo.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3935492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56953" y="3935492"/>
            <a:ext cx="48647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Implementar el Proceso de Generación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4421624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Construcción del prompt con instrucciones claras, consulta del estudiante y contexto recuperado.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5331619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381994" y="5331619"/>
            <a:ext cx="46486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Post-procesamiento de la Respuesta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5817751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Formato, verificación básica, manejo de respuestas "no sé" y errores de generación.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8770"/>
            <a:ext cx="1031259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Estrategia de Aumentación e Integración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734747"/>
            <a:ext cx="2163723" cy="12659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76" y="3334703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5072" y="29513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Agentic RAG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35072" y="3437453"/>
            <a:ext cx="811160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Agentes de planificación, herramientas y reflexión para decisiones óptimas.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2551" y="4012525"/>
            <a:ext cx="8645485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72" y="4054793"/>
            <a:ext cx="4327446" cy="126599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4497348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6993" y="4271367"/>
            <a:ext cx="29558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RAG Avanzada/Modular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16993" y="4757499"/>
            <a:ext cx="683168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Re-ranking, resumen y módulos especializados para contenido.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4472" y="5332571"/>
            <a:ext cx="7563564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374838"/>
            <a:ext cx="6491288" cy="126599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5817394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8913" y="5591413"/>
            <a:ext cx="44777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Selección/Compresión de Contexto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98913" y="6077545"/>
            <a:ext cx="53048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Técnicas para asegurar la relevancia del contexto.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108399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Entrenamiento y Afinamiento (Fine-tuning)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91565" y="2958346"/>
            <a:ext cx="36037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Fine-tuning del Recuperador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444478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mejorar la comprensión de las preguntas de los estudiantes.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780228"/>
            <a:ext cx="39371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Fine-tuning del Generador (LLM)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622596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Adaptar el LLM al lenguaje pedagógico y estilo de explicación.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415677"/>
            <a:ext cx="33748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Entrenamiento de Agentes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90180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Optimizar las decisiones de los agentes (si aplica Agentic RAG).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4635" y="5415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Experimentación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901809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Pruebas iterativas con conjuntos de datos específicos para mejoras.</a:t>
            </a:r>
            <a:endParaRPr lang="en-US" sz="17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2025-05-29T12:29:05Z</dcterms:created>
  <dcterms:modified xsi:type="dcterms:W3CDTF">2025-05-29T12:29:05Z</dcterms:modified>
</cp:coreProperties>
</file>